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12" r:id="rId3"/>
    <p:sldId id="435" r:id="rId4"/>
    <p:sldId id="428" r:id="rId5"/>
    <p:sldId id="424" r:id="rId6"/>
    <p:sldId id="415" r:id="rId7"/>
    <p:sldId id="413" r:id="rId8"/>
    <p:sldId id="437" r:id="rId9"/>
    <p:sldId id="426" r:id="rId10"/>
    <p:sldId id="420" r:id="rId11"/>
    <p:sldId id="427" r:id="rId12"/>
    <p:sldId id="338" r:id="rId13"/>
    <p:sldId id="425" r:id="rId14"/>
    <p:sldId id="410" r:id="rId15"/>
    <p:sldId id="421" r:id="rId16"/>
    <p:sldId id="414" r:id="rId17"/>
    <p:sldId id="436" r:id="rId18"/>
    <p:sldId id="430" r:id="rId19"/>
    <p:sldId id="434" r:id="rId20"/>
    <p:sldId id="432" r:id="rId21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7" autoAdjust="0"/>
    <p:restoredTop sz="94774" autoAdjust="0"/>
  </p:normalViewPr>
  <p:slideViewPr>
    <p:cSldViewPr>
      <p:cViewPr>
        <p:scale>
          <a:sx n="60" d="100"/>
          <a:sy n="60" d="100"/>
        </p:scale>
        <p:origin x="-1740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6A59C-D066-418A-83A4-49C9A032D739}" type="datetimeFigureOut">
              <a:rPr lang="nb-NO" smtClean="0"/>
              <a:t>11.05.2016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777E9-C7B7-4545-9C3E-D63AFE88EF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586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22097-F7F8-4D9C-AAAD-815C71D02095}" type="datetimeFigureOut">
              <a:rPr lang="nb-NO" smtClean="0"/>
              <a:t>11.05.2016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79D7F-040C-4F33-B101-9DA115B1E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885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05201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16 % høgre pr innbygger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Smart bruk av eksisterende ressurser på tvers Flink i økonomistyring, leder tar eierskap. Måler sektorer etter </a:t>
            </a:r>
            <a:r>
              <a:rPr lang="nb-NO" sz="2400" dirty="0" err="1" smtClean="0"/>
              <a:t>Kostra</a:t>
            </a:r>
            <a:r>
              <a:rPr lang="nb-NO" sz="2400" dirty="0" smtClean="0"/>
              <a:t> sett i sammenheng med størrelse.	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Dovre får 0,6</a:t>
            </a:r>
            <a:r>
              <a:rPr lang="nb-NO" baseline="0" dirty="0" smtClean="0"/>
              <a:t> millioner kroner grunnet manglende konsesjonskraft, faller bort ved sammenslåing.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79D7F-040C-4F33-B101-9DA115B1EB85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118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E8542-B0AB-44C8-A3DF-FF37A1AAF7EE}" type="datetimeFigureOut">
              <a:rPr lang="nb-NO" smtClean="0"/>
              <a:pPr/>
              <a:t>11.05.2016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ECBF7-5686-45AD-B8D6-082CE7D095A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2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2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1439872" y="3524424"/>
            <a:ext cx="471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 smtClean="0"/>
              <a:t>Folkemøte økonomi</a:t>
            </a:r>
          </a:p>
          <a:p>
            <a:r>
              <a:rPr lang="nb-NO" sz="2400" dirty="0" smtClean="0"/>
              <a:t>Leder arbeidsgruppe Willy Sægrov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1389280" y="2571001"/>
            <a:ext cx="406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/>
              <a:t>Lesja og Dovre</a:t>
            </a:r>
            <a:endParaRPr lang="nb-NO" sz="4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Økonomisk oversikt, </a:t>
            </a:r>
            <a:r>
              <a:rPr lang="nb-NO" dirty="0" smtClean="0"/>
              <a:t>økonomi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539552" y="1264763"/>
            <a:ext cx="8280920" cy="614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Årsverk Dovre 235 og Lesja 202, samlet	</a:t>
            </a:r>
            <a:r>
              <a:rPr lang="nb-NO" sz="2400" dirty="0"/>
              <a:t>	</a:t>
            </a:r>
            <a:r>
              <a:rPr lang="nb-NO" sz="2400" u="sng" dirty="0" smtClean="0"/>
              <a:t>437 årsverk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Inntekter Dovre 242 og Lesja 215, samlet		</a:t>
            </a:r>
            <a:r>
              <a:rPr lang="nb-NO" sz="2400" u="sng" dirty="0" smtClean="0"/>
              <a:t>457 millioner</a:t>
            </a: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Inntekter pr innbygger i Dovre; 			89 000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Inntekter pr innbygger i Lesja er 17,6% høyere;	104 000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Inntekt fordelt på innbygger i ny kommune:	95 706.-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/>
              <a:t>Brukerbetalinger er tilnærmet like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Pris </a:t>
            </a:r>
            <a:r>
              <a:rPr lang="nb-NO" sz="2400" dirty="0"/>
              <a:t>på Vann og </a:t>
            </a:r>
            <a:r>
              <a:rPr lang="nb-NO" sz="2400" dirty="0" smtClean="0"/>
              <a:t>kloakk er samlet;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14 904.- for Dovre og 8 589.- for Lesja	 </a:t>
            </a:r>
          </a:p>
          <a:p>
            <a:pPr>
              <a:spcBef>
                <a:spcPct val="20000"/>
              </a:spcBef>
            </a:pPr>
            <a:r>
              <a:rPr lang="nb-NO" sz="2400" dirty="0" smtClean="0"/>
              <a:t>Det er opptil politikerne om de vil holde på dagens gebyrer eller øke i Lesja og senke i Dovre.</a:t>
            </a:r>
            <a:r>
              <a:rPr lang="nb-NO" sz="2000" dirty="0"/>
              <a:t>	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u="sng" dirty="0" smtClean="0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23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342106" y="1264763"/>
            <a:ext cx="8229600" cy="3071725"/>
          </a:xfrm>
        </p:spPr>
        <p:txBody>
          <a:bodyPr>
            <a:normAutofit/>
          </a:bodyPr>
          <a:lstStyle/>
          <a:p>
            <a:r>
              <a:rPr lang="nb-NO" dirty="0" smtClean="0"/>
              <a:t>Forskjeller og likheter Lesja og Dovre</a:t>
            </a:r>
            <a:endParaRPr lang="nn-NO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06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27820" y="274638"/>
            <a:ext cx="6684540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Måltall kommunebarometeret</a:t>
            </a:r>
            <a:endParaRPr lang="nb-NO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Sylinder 4"/>
          <p:cNvSpPr txBox="1"/>
          <p:nvPr/>
        </p:nvSpPr>
        <p:spPr>
          <a:xfrm>
            <a:off x="643049" y="1484783"/>
            <a:ext cx="81564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400" dirty="0"/>
              <a:t>	</a:t>
            </a:r>
            <a:endParaRPr lang="nb-NO" sz="3200" dirty="0" smtClean="0"/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Lesja </a:t>
            </a:r>
            <a:r>
              <a:rPr lang="nb-NO" sz="2400" dirty="0"/>
              <a:t>økonomi:                 </a:t>
            </a:r>
            <a:r>
              <a:rPr lang="nb-NO" sz="2400" dirty="0" smtClean="0"/>
              <a:t>85* </a:t>
            </a:r>
            <a:r>
              <a:rPr lang="nb-NO" sz="2400" dirty="0"/>
              <a:t>plass av 428 kommuner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Dovre økonomi:             300* plass av 428 kommuner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Lesja og Dovre har en total rangering av tjenestekvalitet som er helt i toppen nasjonalt, blant de 50 beste siste 3 år.	</a:t>
            </a:r>
          </a:p>
          <a:p>
            <a:pPr>
              <a:spcBef>
                <a:spcPct val="20000"/>
              </a:spcBef>
            </a:pPr>
            <a:endParaRPr lang="nb-NO" sz="2400" dirty="0" smtClean="0"/>
          </a:p>
        </p:txBody>
      </p:sp>
      <p:sp>
        <p:nvSpPr>
          <p:cNvPr id="3" name="TekstSylinder 2"/>
          <p:cNvSpPr txBox="1"/>
          <p:nvPr/>
        </p:nvSpPr>
        <p:spPr>
          <a:xfrm>
            <a:off x="395258" y="4623552"/>
            <a:ext cx="815643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2400" dirty="0" smtClean="0"/>
          </a:p>
          <a:p>
            <a:r>
              <a:rPr lang="nb-NO" sz="2400" dirty="0" smtClean="0"/>
              <a:t>Lesja </a:t>
            </a:r>
            <a:r>
              <a:rPr lang="nb-NO" sz="2400" dirty="0"/>
              <a:t>jobber med kulturendring innen </a:t>
            </a:r>
            <a:r>
              <a:rPr lang="nb-NO" sz="2400" dirty="0" smtClean="0"/>
              <a:t>økonomi, </a:t>
            </a:r>
            <a:r>
              <a:rPr lang="nb-NO" sz="2400" dirty="0"/>
              <a:t>Dovre har </a:t>
            </a:r>
            <a:r>
              <a:rPr lang="nb-NO" sz="2400" dirty="0" smtClean="0"/>
              <a:t>fokus </a:t>
            </a:r>
            <a:r>
              <a:rPr lang="nb-NO" sz="2400" dirty="0"/>
              <a:t>på kostnader og </a:t>
            </a:r>
            <a:r>
              <a:rPr lang="nb-NO" sz="2400" dirty="0" smtClean="0"/>
              <a:t>har tilpasset </a:t>
            </a:r>
            <a:r>
              <a:rPr lang="nb-NO" sz="2400" dirty="0"/>
              <a:t>seg et lavere </a:t>
            </a:r>
            <a:r>
              <a:rPr lang="nb-NO" sz="2400" dirty="0" smtClean="0"/>
              <a:t>inntektsnivå over tid. Vi kan lære av hverandre.</a:t>
            </a:r>
          </a:p>
          <a:p>
            <a:endParaRPr lang="nb-NO" sz="2400" dirty="0"/>
          </a:p>
          <a:p>
            <a:pPr marL="0" lvl="1"/>
            <a:r>
              <a:rPr lang="nb-NO" sz="2000" dirty="0"/>
              <a:t>(*Tall er hentet fra </a:t>
            </a:r>
            <a:r>
              <a:rPr lang="nb-NO" sz="2000" dirty="0" smtClean="0"/>
              <a:t>SSB, </a:t>
            </a:r>
            <a:r>
              <a:rPr lang="nb-NO" sz="2000" dirty="0"/>
              <a:t>kommunal </a:t>
            </a:r>
            <a:r>
              <a:rPr lang="nb-NO" sz="2000" dirty="0" smtClean="0"/>
              <a:t>rapport for 2015)</a:t>
            </a:r>
            <a:endParaRPr lang="nb-NO" dirty="0"/>
          </a:p>
          <a:p>
            <a:endParaRPr lang="nb-NO" sz="24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6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Inntektssystem gulrot og pisk 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32705" y="1471313"/>
            <a:ext cx="815643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Gulroten til kommunene er at de beholder dagens inntektssystem i </a:t>
            </a:r>
            <a:r>
              <a:rPr lang="nb-NO" sz="2400" b="1" dirty="0" smtClean="0"/>
              <a:t>15 år </a:t>
            </a:r>
            <a:r>
              <a:rPr lang="nb-NO" sz="2400" dirty="0" smtClean="0"/>
              <a:t>ved sammenslåing, nedtrapping de siste </a:t>
            </a:r>
            <a:r>
              <a:rPr lang="nb-NO" sz="2400" b="1" dirty="0" smtClean="0"/>
              <a:t>5 årene</a:t>
            </a:r>
            <a:r>
              <a:rPr lang="nb-NO" sz="2400" dirty="0" smtClean="0"/>
              <a:t>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Den ny kommunen vil også få en engangssum på </a:t>
            </a:r>
            <a:r>
              <a:rPr lang="nb-NO" sz="2400" b="1" dirty="0"/>
              <a:t>25 </a:t>
            </a:r>
            <a:r>
              <a:rPr lang="nb-NO" sz="2400" dirty="0" smtClean="0"/>
              <a:t>millioner planlagt brukt ved sammenslåing.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Pisken i inntektssystemet er endring av dagens system. Viktigste endring er at inntekter blir gitt mer på innbyggernivå enn kommunenivå, noe som kan gjøre distriktskommuner mer sårbare ved nedgang i befolkning. </a:t>
            </a:r>
          </a:p>
          <a:p>
            <a:pPr>
              <a:spcBef>
                <a:spcPct val="20000"/>
              </a:spcBef>
            </a:pPr>
            <a:endParaRPr lang="nb-NO" sz="2000" dirty="0" smtClean="0"/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45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/>
          <p:cNvSpPr txBox="1"/>
          <p:nvPr/>
        </p:nvSpPr>
        <p:spPr>
          <a:xfrm>
            <a:off x="36800" y="2148409"/>
            <a:ext cx="8712968" cy="45858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2800" dirty="0" smtClean="0"/>
              <a:t>Endringer foreslått er delt i to;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Strukturkriteriet, og basistilskudd er nettopp blitt kjent, gunstig alternativ for Lesja.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Enhetskostnaden, estimat som kommer 11 mai, vist som skravert felt.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/>
          </a:p>
          <a:p>
            <a:endParaRPr lang="nb-NO" sz="2400" dirty="0" smtClean="0"/>
          </a:p>
          <a:p>
            <a:endParaRPr lang="nb-NO" sz="2400" dirty="0" smtClean="0"/>
          </a:p>
          <a:p>
            <a:endParaRPr lang="nb-NO" sz="2400" dirty="0" smtClean="0"/>
          </a:p>
          <a:p>
            <a:endParaRPr lang="nb-NO" sz="2400" dirty="0" smtClean="0"/>
          </a:p>
          <a:p>
            <a:endParaRPr lang="nb-NO" sz="2400" dirty="0"/>
          </a:p>
          <a:p>
            <a:endParaRPr lang="nb-NO" sz="2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Inntektssystem</a:t>
            </a:r>
            <a:endParaRPr lang="nn-NO" dirty="0"/>
          </a:p>
        </p:txBody>
      </p:sp>
      <p:sp>
        <p:nvSpPr>
          <p:cNvPr id="10" name="Rektangel 9"/>
          <p:cNvSpPr/>
          <p:nvPr/>
        </p:nvSpPr>
        <p:spPr>
          <a:xfrm>
            <a:off x="5817230" y="3767413"/>
            <a:ext cx="1872208" cy="2040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757576"/>
            <a:ext cx="8597614" cy="4683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Sylinder 6"/>
          <p:cNvSpPr txBox="1"/>
          <p:nvPr/>
        </p:nvSpPr>
        <p:spPr>
          <a:xfrm>
            <a:off x="1426310" y="2072495"/>
            <a:ext cx="2350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Strukturkriterium publisert nylig</a:t>
            </a:r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749329"/>
            <a:ext cx="8551688" cy="4652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kstSylinder 15"/>
          <p:cNvSpPr txBox="1"/>
          <p:nvPr/>
        </p:nvSpPr>
        <p:spPr>
          <a:xfrm>
            <a:off x="5009741" y="1426164"/>
            <a:ext cx="2903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Enhetskostnad, blir publisert 11 mai :</a:t>
            </a:r>
            <a:endParaRPr lang="nb-N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kstSylinder 11"/>
          <p:cNvSpPr txBox="1"/>
          <p:nvPr/>
        </p:nvSpPr>
        <p:spPr>
          <a:xfrm>
            <a:off x="434202" y="6395435"/>
            <a:ext cx="8156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400" dirty="0"/>
              <a:t>Det nye inntektssystem vil gi like gode inntekter som </a:t>
            </a:r>
            <a:r>
              <a:rPr lang="nb-NO" sz="2400" dirty="0" smtClean="0"/>
              <a:t>dagens.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48593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6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Forskjeller Kraftinntekt</a:t>
            </a:r>
            <a:endParaRPr lang="nn-NO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53" y="2097088"/>
            <a:ext cx="7885983" cy="473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28" y="2097088"/>
            <a:ext cx="7879907" cy="4734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29" y="2097087"/>
            <a:ext cx="7879906" cy="4727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29" y="2100262"/>
            <a:ext cx="7879905" cy="471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74" y="2100262"/>
            <a:ext cx="7868960" cy="471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4644008" y="29969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74" y="2097088"/>
            <a:ext cx="7868960" cy="455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Høyre klammeparentes 14"/>
          <p:cNvSpPr/>
          <p:nvPr/>
        </p:nvSpPr>
        <p:spPr>
          <a:xfrm>
            <a:off x="4140644" y="2492896"/>
            <a:ext cx="351538" cy="2304256"/>
          </a:xfrm>
          <a:prstGeom prst="rightBrac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ekstSylinder 3"/>
          <p:cNvSpPr txBox="1"/>
          <p:nvPr/>
        </p:nvSpPr>
        <p:spPr>
          <a:xfrm>
            <a:off x="4492182" y="3492487"/>
            <a:ext cx="4527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 smtClean="0"/>
              <a:t>14,5 millioner mer i kraft inntekt</a:t>
            </a:r>
            <a:endParaRPr lang="nb-NO" sz="24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319399" y="6469246"/>
            <a:ext cx="784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/>
              <a:t>*holder eiendomsskatt og ansvarlig lån utenom</a:t>
            </a:r>
            <a:endParaRPr lang="nb-NO" sz="1600" dirty="0"/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32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6984776" cy="977184"/>
          </a:xfrm>
        </p:spPr>
        <p:txBody>
          <a:bodyPr>
            <a:normAutofit/>
          </a:bodyPr>
          <a:lstStyle/>
          <a:p>
            <a:r>
              <a:rPr lang="nb-NO" dirty="0" smtClean="0"/>
              <a:t>Eiendomsskatt 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43049" y="1251822"/>
            <a:ext cx="81564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I begge kommunene har vi eiendomsskatt;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Eiendomsskatt i Lesja utgjør 1,3 millioner kroner på verker og bruk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Eiendomsskatt i Dovre utgjør 1,3 millioner kroner men inkluderer også hus i bynære strøk</a:t>
            </a:r>
          </a:p>
          <a:p>
            <a:pPr lvl="1">
              <a:spcBef>
                <a:spcPct val="20000"/>
              </a:spcBef>
            </a:pP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Fra og med 2017 vil Dovre avskaffe eiendomsskatten, dette må koordineres om vi blir en kommune. </a:t>
            </a:r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387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6984776" cy="977184"/>
          </a:xfrm>
        </p:spPr>
        <p:txBody>
          <a:bodyPr>
            <a:normAutofit/>
          </a:bodyPr>
          <a:lstStyle/>
          <a:p>
            <a:r>
              <a:rPr lang="nb-NO" dirty="0" smtClean="0"/>
              <a:t>Innsparingspotensialet 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43049" y="1251822"/>
            <a:ext cx="8156430" cy="533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400" dirty="0" smtClean="0"/>
              <a:t>Erfaring har vist at det er vanskelig å hente ut besparelser fra skole, barnehage og sjukeheim. Innsparinger begrenses </a:t>
            </a:r>
            <a:r>
              <a:rPr lang="nb-NO" sz="2400" dirty="0"/>
              <a:t>til stordriftsfordeler </a:t>
            </a:r>
            <a:r>
              <a:rPr lang="nb-NO" sz="2400" dirty="0" smtClean="0"/>
              <a:t>innen </a:t>
            </a:r>
            <a:r>
              <a:rPr lang="nb-NO" sz="2400" b="1" dirty="0" smtClean="0"/>
              <a:t>administrasjon og politikere</a:t>
            </a:r>
            <a:r>
              <a:rPr lang="nb-NO" sz="2400" dirty="0" smtClean="0">
                <a:solidFill>
                  <a:srgbClr val="FF0000"/>
                </a:solidFill>
              </a:rPr>
              <a:t>*</a:t>
            </a:r>
            <a:r>
              <a:rPr lang="nb-NO" sz="2400" dirty="0" smtClean="0"/>
              <a:t>. </a:t>
            </a: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Telemarkforskning estimerte i 2010 besparelse ved sammenslåing av Ringebu, Nord og Sør Fron kommune. Billigste kommune ble valgt, innsparingseffekt 9 millioner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Ny undersøkelse ble gjort av Østlandsforskning i 2016, kom frem til det samme tallet 7-12.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b="1" dirty="0" smtClean="0"/>
              <a:t>Benytter samme metode i Lesja og Dovre, for å finne tilsvarende effekt. </a:t>
            </a:r>
          </a:p>
          <a:p>
            <a:pPr lvl="1">
              <a:spcBef>
                <a:spcPct val="20000"/>
              </a:spcBef>
            </a:pPr>
            <a:r>
              <a:rPr lang="nb-NO" sz="2400" dirty="0" smtClean="0">
                <a:solidFill>
                  <a:srgbClr val="FF0000"/>
                </a:solidFill>
              </a:rPr>
              <a:t>*</a:t>
            </a:r>
            <a:r>
              <a:rPr lang="nb-NO" sz="2400" dirty="0" smtClean="0"/>
              <a:t>(</a:t>
            </a:r>
            <a:r>
              <a:rPr lang="nb-NO" sz="2000" i="1" dirty="0"/>
              <a:t>kilde TF notat </a:t>
            </a:r>
            <a:r>
              <a:rPr lang="nb-NO" sz="2000" i="1" dirty="0" err="1"/>
              <a:t>nr</a:t>
            </a:r>
            <a:r>
              <a:rPr lang="nb-NO" sz="2000" i="1" dirty="0"/>
              <a:t> 10, </a:t>
            </a:r>
            <a:r>
              <a:rPr lang="nb-NO" sz="2000" i="1" dirty="0" smtClean="0"/>
              <a:t>Telemarksforsking, og østlandsforskning)</a:t>
            </a:r>
            <a:r>
              <a:rPr lang="nb-NO" sz="2400" dirty="0" smtClean="0"/>
              <a:t>.</a:t>
            </a:r>
            <a:endParaRPr lang="nb-NO" sz="2000" dirty="0" smtClean="0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35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/>
              <a:t>Innsparingspotensiale</a:t>
            </a:r>
            <a:endParaRPr lang="nn-NO" dirty="0"/>
          </a:p>
        </p:txBody>
      </p:sp>
      <p:sp>
        <p:nvSpPr>
          <p:cNvPr id="10" name="Rektangel 9"/>
          <p:cNvSpPr/>
          <p:nvPr/>
        </p:nvSpPr>
        <p:spPr>
          <a:xfrm>
            <a:off x="643125" y="5958439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400" dirty="0" smtClean="0"/>
              <a:t>Dovre har lavere kostnadsnivå pr innbygger, antar vi klarer å nå det nivået i en ny kommune.</a:t>
            </a:r>
            <a:endParaRPr lang="nb-NO" sz="2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25" y="1538288"/>
            <a:ext cx="6857813" cy="4423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ktangel 13"/>
          <p:cNvSpPr/>
          <p:nvPr/>
        </p:nvSpPr>
        <p:spPr>
          <a:xfrm>
            <a:off x="2987824" y="1844824"/>
            <a:ext cx="295232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25" y="1535113"/>
            <a:ext cx="6857813" cy="443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5832174" y="2195572"/>
            <a:ext cx="1704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3,7 millioner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860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Innsparingspotensialet</a:t>
            </a:r>
            <a:endParaRPr lang="nn-NO" dirty="0"/>
          </a:p>
        </p:txBody>
      </p:sp>
      <p:sp>
        <p:nvSpPr>
          <p:cNvPr id="10" name="Rektangel 9"/>
          <p:cNvSpPr/>
          <p:nvPr/>
        </p:nvSpPr>
        <p:spPr>
          <a:xfrm>
            <a:off x="431540" y="1558533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Dovre har beregnet at det kan være mulig å oppnå inntil 12 millioner kroner i innsparinger for Lesja og Dovre når en ser det over tid.</a:t>
            </a:r>
          </a:p>
          <a:p>
            <a:pPr>
              <a:spcBef>
                <a:spcPct val="20000"/>
              </a:spcBef>
            </a:pP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To uavhengige forskningsrapporter konkluderer med at innsparingseffekten mest sannsynlig blir innen administrasjon og politikere.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Potensiell innsparingseffekt mellom </a:t>
            </a:r>
            <a:r>
              <a:rPr lang="nb-NO" sz="2400" dirty="0"/>
              <a:t>4</a:t>
            </a:r>
            <a:r>
              <a:rPr lang="nb-NO" sz="2400" dirty="0" smtClean="0"/>
              <a:t> – 12 millioner kroner.</a:t>
            </a:r>
            <a:endParaRPr lang="nb-NO" sz="2400" dirty="0"/>
          </a:p>
        </p:txBody>
      </p:sp>
      <p:sp>
        <p:nvSpPr>
          <p:cNvPr id="14" name="Rektangel 13"/>
          <p:cNvSpPr/>
          <p:nvPr/>
        </p:nvSpPr>
        <p:spPr>
          <a:xfrm>
            <a:off x="2987824" y="1844824"/>
            <a:ext cx="295232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65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Innledning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323528" y="1484784"/>
            <a:ext cx="8475951" cy="4819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Resultatet av arbeidsgruppen sitt arbeid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Økonomisk </a:t>
            </a:r>
            <a:r>
              <a:rPr lang="nb-NO" sz="2400" dirty="0"/>
              <a:t>oversikt Lesja &amp; </a:t>
            </a:r>
            <a:r>
              <a:rPr lang="nb-NO" sz="2400" dirty="0" smtClean="0"/>
              <a:t>Dovre;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Drift, økonomi, Fond og gjeld</a:t>
            </a:r>
          </a:p>
          <a:p>
            <a:pPr lvl="2">
              <a:spcBef>
                <a:spcPct val="20000"/>
              </a:spcBef>
            </a:pPr>
            <a:endParaRPr lang="nb-NO" sz="2400" dirty="0" smtClean="0"/>
          </a:p>
          <a:p>
            <a:pPr marL="8001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Forskjeller og likheter Lesja og Dovre;</a:t>
            </a:r>
            <a:endParaRPr lang="nb-NO" sz="2400" dirty="0"/>
          </a:p>
          <a:p>
            <a:pPr marL="1257300" lvl="3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Økonomi, inntektssystemet, kraft og eiendomsskatt</a:t>
            </a:r>
          </a:p>
          <a:p>
            <a:pPr marL="1257300" lvl="3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Innsparingspotensialet når 2 blir 1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Oppsummering</a:t>
            </a:r>
            <a:endParaRPr lang="nb-NO" sz="2400" dirty="0"/>
          </a:p>
          <a:p>
            <a:pPr lvl="1">
              <a:spcBef>
                <a:spcPct val="20000"/>
              </a:spcBef>
            </a:pPr>
            <a:endParaRPr lang="nb-NO" sz="2000" dirty="0" smtClean="0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1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Oppsummering Lesja Dovre</a:t>
            </a:r>
            <a:endParaRPr lang="nn-NO" dirty="0"/>
          </a:p>
        </p:txBody>
      </p:sp>
      <p:sp>
        <p:nvSpPr>
          <p:cNvPr id="10" name="Rektangel 9"/>
          <p:cNvSpPr/>
          <p:nvPr/>
        </p:nvSpPr>
        <p:spPr>
          <a:xfrm>
            <a:off x="378780" y="1876697"/>
            <a:ext cx="8009644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nb-NO" sz="2400" dirty="0" smtClean="0"/>
          </a:p>
          <a:p>
            <a:pPr>
              <a:spcBef>
                <a:spcPct val="20000"/>
              </a:spcBef>
            </a:pPr>
            <a:endParaRPr lang="nb-NO" sz="2400" dirty="0"/>
          </a:p>
          <a:p>
            <a:pPr>
              <a:spcBef>
                <a:spcPct val="20000"/>
              </a:spcBef>
            </a:pPr>
            <a:endParaRPr lang="nb-NO" sz="2400" dirty="0" smtClean="0"/>
          </a:p>
          <a:p>
            <a:pPr>
              <a:spcBef>
                <a:spcPct val="20000"/>
              </a:spcBef>
            </a:pPr>
            <a:endParaRPr lang="nb-NO" sz="2000" dirty="0"/>
          </a:p>
        </p:txBody>
      </p:sp>
      <p:sp>
        <p:nvSpPr>
          <p:cNvPr id="7" name="Rektangel 6"/>
          <p:cNvSpPr/>
          <p:nvPr/>
        </p:nvSpPr>
        <p:spPr>
          <a:xfrm>
            <a:off x="378780" y="1876697"/>
            <a:ext cx="8009644" cy="459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Kommunebarometeret rangerer etter gjeld, fond og resultat, Lesja ligger på 85 plass mot Dovre sin 300 plass.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Lesja har planer om å investere mer enn Dovre fremover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Nytt inntektssystem viser liten effekt for begge kommuner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Eiendomsskatt er likt i dag.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/>
              <a:t>Lesja har </a:t>
            </a:r>
            <a:r>
              <a:rPr lang="nb-NO" sz="2400" dirty="0" smtClean="0"/>
              <a:t>14,5 millioner mer i kraftinntekt og mer tilskudd.</a:t>
            </a: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Direkte innsparingseffekt estimert til mellom 3,7 - 12 millioner kroner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Begge kommunene har god kompetanse på budsjett/økonomistyring og rutiner</a:t>
            </a:r>
          </a:p>
          <a:p>
            <a:pPr>
              <a:spcBef>
                <a:spcPct val="20000"/>
              </a:spcBef>
            </a:pPr>
            <a:endParaRPr lang="nb-NO" sz="2000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8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Resultat av arbeidsgruppen</a:t>
            </a:r>
            <a:br>
              <a:rPr lang="nb-NO" dirty="0" smtClean="0"/>
            </a:br>
            <a:r>
              <a:rPr lang="nb-NO" dirty="0" smtClean="0"/>
              <a:t>sitt arbeid</a:t>
            </a:r>
            <a:br>
              <a:rPr lang="nb-NO" dirty="0" smtClean="0"/>
            </a:br>
            <a:endParaRPr lang="nn-NO" dirty="0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kstSylinder 10"/>
          <p:cNvSpPr txBox="1"/>
          <p:nvPr/>
        </p:nvSpPr>
        <p:spPr>
          <a:xfrm>
            <a:off x="323528" y="1484784"/>
            <a:ext cx="8475951" cy="4819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ct val="20000"/>
              </a:spcBef>
            </a:pPr>
            <a:r>
              <a:rPr lang="nb-NO" sz="2400" dirty="0" smtClean="0"/>
              <a:t>I arbeidsgruppen skulle vi skissere hvordan det ville blitt i en felle kommune, utdrag under;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u="sng" dirty="0" smtClean="0"/>
              <a:t>Organisering; </a:t>
            </a:r>
            <a:r>
              <a:rPr lang="nb-NO" sz="2400" dirty="0" smtClean="0"/>
              <a:t>Best utnyttelse </a:t>
            </a:r>
            <a:r>
              <a:rPr lang="nb-NO" sz="2400" dirty="0"/>
              <a:t>av ressursene </a:t>
            </a:r>
            <a:r>
              <a:rPr lang="nb-NO" sz="2400" dirty="0" smtClean="0"/>
              <a:t>om </a:t>
            </a:r>
            <a:r>
              <a:rPr lang="nb-NO" sz="2400" dirty="0"/>
              <a:t>vi samles på en lokasjon, helst med nærhet til </a:t>
            </a:r>
            <a:r>
              <a:rPr lang="nb-NO" sz="2400" dirty="0" smtClean="0"/>
              <a:t>lønn og </a:t>
            </a:r>
            <a:r>
              <a:rPr lang="nb-NO" sz="2400" dirty="0"/>
              <a:t>administrativ ledelse</a:t>
            </a:r>
            <a:r>
              <a:rPr lang="nb-NO" sz="2400" dirty="0" smtClean="0"/>
              <a:t>.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u="sng" dirty="0" smtClean="0"/>
              <a:t>Gevinster; </a:t>
            </a:r>
            <a:r>
              <a:rPr lang="nb-NO" sz="2400" dirty="0"/>
              <a:t>mindre sårbar og mer </a:t>
            </a:r>
            <a:r>
              <a:rPr lang="nb-NO" sz="2400" dirty="0" smtClean="0"/>
              <a:t>fleksibel, mer tid til økonomioppfølging og et mer attraktivt kompetansemiljø.</a:t>
            </a:r>
            <a:endParaRPr lang="nb-NO" sz="2400" dirty="0"/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u="sng" dirty="0" smtClean="0"/>
              <a:t>Utfordringer; </a:t>
            </a:r>
            <a:r>
              <a:rPr lang="nb-NO" sz="2400" dirty="0" smtClean="0"/>
              <a:t>I </a:t>
            </a:r>
            <a:r>
              <a:rPr lang="nb-NO" sz="2400" dirty="0"/>
              <a:t>overgangsfasen vil det være mye ekstraarbeid i forbindelse med samkjøring av rutiner og systemer. </a:t>
            </a:r>
            <a:r>
              <a:rPr lang="nb-NO" sz="2400" dirty="0" smtClean="0"/>
              <a:t>Leie inn tredjepart for å lettere finne felles løsninger.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u="sng" dirty="0" smtClean="0"/>
              <a:t>Innsparinger; </a:t>
            </a:r>
            <a:r>
              <a:rPr lang="nb-NO" sz="2400" dirty="0" smtClean="0"/>
              <a:t>Arbeidsmengden </a:t>
            </a:r>
            <a:r>
              <a:rPr lang="nb-NO" sz="2400" dirty="0"/>
              <a:t>vil ikke bli særlig påvirket av om vi er en eller to kommuner i </a:t>
            </a:r>
            <a:r>
              <a:rPr lang="nb-NO" sz="2400" dirty="0" smtClean="0"/>
              <a:t>fremtiden.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0580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406608" y="1236754"/>
            <a:ext cx="8723312" cy="3578988"/>
          </a:xfrm>
        </p:spPr>
        <p:txBody>
          <a:bodyPr>
            <a:normAutofit/>
          </a:bodyPr>
          <a:lstStyle/>
          <a:p>
            <a:pPr lvl="1" algn="ctr">
              <a:spcBef>
                <a:spcPct val="20000"/>
              </a:spcBef>
            </a:pPr>
            <a:r>
              <a:rPr lang="nb-NO" sz="4400" dirty="0" smtClean="0">
                <a:latin typeface="+mj-lt"/>
              </a:rPr>
              <a:t>Økonomisk oversikt Lesja &amp; Dovre</a:t>
            </a:r>
            <a:endParaRPr lang="nb-NO" sz="4400" dirty="0">
              <a:latin typeface="+mj-lt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0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Økonomisk oversikt drift</a:t>
            </a:r>
            <a:endParaRPr lang="nn-NO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07" y="2379626"/>
            <a:ext cx="8790826" cy="3137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vrundet rektangel 1"/>
          <p:cNvSpPr/>
          <p:nvPr/>
        </p:nvSpPr>
        <p:spPr>
          <a:xfrm>
            <a:off x="138107" y="4437112"/>
            <a:ext cx="8790826" cy="432048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95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356550" y="69243"/>
            <a:ext cx="8229600" cy="1143000"/>
          </a:xfrm>
        </p:spPr>
        <p:txBody>
          <a:bodyPr>
            <a:normAutofit/>
          </a:bodyPr>
          <a:lstStyle/>
          <a:p>
            <a:r>
              <a:rPr lang="nb-NO" dirty="0"/>
              <a:t>Økonomisk oversikt, </a:t>
            </a:r>
            <a:r>
              <a:rPr lang="nb-NO" dirty="0" smtClean="0"/>
              <a:t>historikk</a:t>
            </a:r>
            <a:endParaRPr lang="nn-NO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6"/>
            <a:ext cx="6768752" cy="4931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Sylinder 9"/>
          <p:cNvSpPr txBox="1"/>
          <p:nvPr/>
        </p:nvSpPr>
        <p:spPr>
          <a:xfrm>
            <a:off x="580814" y="5984264"/>
            <a:ext cx="81564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000" dirty="0" smtClean="0"/>
              <a:t>Begge kommuner er inne i en positiv trend. I en felles økonomiplan vil 3% netto driftsresultat bli </a:t>
            </a:r>
            <a:r>
              <a:rPr lang="nb-NO" sz="2000" dirty="0" err="1" smtClean="0"/>
              <a:t>ca</a:t>
            </a:r>
            <a:r>
              <a:rPr lang="nb-NO" sz="2000" dirty="0" smtClean="0"/>
              <a:t> 13,5 millioner.</a:t>
            </a:r>
          </a:p>
        </p:txBody>
      </p:sp>
      <p:sp>
        <p:nvSpPr>
          <p:cNvPr id="4" name="Pil venstre 3"/>
          <p:cNvSpPr/>
          <p:nvPr/>
        </p:nvSpPr>
        <p:spPr>
          <a:xfrm rot="10800000">
            <a:off x="7892216" y="3654316"/>
            <a:ext cx="1212916" cy="485848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TekstSylinder 4"/>
          <p:cNvSpPr txBox="1"/>
          <p:nvPr/>
        </p:nvSpPr>
        <p:spPr>
          <a:xfrm>
            <a:off x="7888142" y="3714094"/>
            <a:ext cx="1212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13,5 </a:t>
            </a:r>
            <a:r>
              <a:rPr lang="nb-NO" sz="1400" dirty="0" err="1" smtClean="0"/>
              <a:t>mill</a:t>
            </a:r>
            <a:r>
              <a:rPr lang="nb-NO" dirty="0" smtClean="0"/>
              <a:t>…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6078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971600" y="257732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Økonomisk oversikt, fond og gjeld 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43049" y="1357923"/>
            <a:ext cx="8156430" cy="467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På disposisjonsfond har Lesja </a:t>
            </a:r>
            <a:r>
              <a:rPr lang="nb-NO" sz="2400" b="1" dirty="0"/>
              <a:t>13</a:t>
            </a:r>
            <a:r>
              <a:rPr lang="nb-NO" sz="2400" dirty="0"/>
              <a:t> </a:t>
            </a:r>
            <a:r>
              <a:rPr lang="nb-NO" sz="2400" b="1" dirty="0" smtClean="0"/>
              <a:t>millioner</a:t>
            </a:r>
            <a:r>
              <a:rPr lang="nb-NO" sz="2400" dirty="0" smtClean="0"/>
              <a:t> og </a:t>
            </a:r>
            <a:r>
              <a:rPr lang="nb-NO" sz="2400" dirty="0"/>
              <a:t>Dovre </a:t>
            </a:r>
            <a:r>
              <a:rPr lang="nb-NO" sz="2400" b="1" dirty="0" smtClean="0"/>
              <a:t>9,5</a:t>
            </a:r>
            <a:r>
              <a:rPr lang="nb-NO" sz="2400" dirty="0" smtClean="0"/>
              <a:t> </a:t>
            </a:r>
            <a:r>
              <a:rPr lang="nb-NO" sz="2400" b="1" dirty="0" smtClean="0"/>
              <a:t>millioner.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Lesja </a:t>
            </a:r>
            <a:r>
              <a:rPr lang="nb-NO" sz="2400" dirty="0"/>
              <a:t>har </a:t>
            </a:r>
            <a:r>
              <a:rPr lang="nb-NO" sz="2400" b="1" dirty="0" smtClean="0"/>
              <a:t>165 </a:t>
            </a:r>
            <a:r>
              <a:rPr lang="nb-NO" sz="2400" b="1" dirty="0"/>
              <a:t>millioner </a:t>
            </a:r>
            <a:r>
              <a:rPr lang="nb-NO" sz="2400" dirty="0"/>
              <a:t>kroner i langsiktig </a:t>
            </a:r>
            <a:r>
              <a:rPr lang="nb-NO" sz="2400" dirty="0" smtClean="0"/>
              <a:t>gjeld + 4 millioner i pensjonsgjeld.</a:t>
            </a: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/>
              <a:t>Dovre </a:t>
            </a:r>
            <a:r>
              <a:rPr lang="nb-NO" sz="2400" dirty="0" smtClean="0"/>
              <a:t>har </a:t>
            </a:r>
            <a:r>
              <a:rPr lang="nb-NO" sz="2400" b="1" dirty="0" smtClean="0"/>
              <a:t>202 </a:t>
            </a:r>
            <a:r>
              <a:rPr lang="nb-NO" sz="2400" b="1" dirty="0"/>
              <a:t>millioner </a:t>
            </a:r>
            <a:r>
              <a:rPr lang="nb-NO" sz="2400" dirty="0"/>
              <a:t>kroner i langsiktig </a:t>
            </a:r>
            <a:r>
              <a:rPr lang="nb-NO" sz="2400" dirty="0" smtClean="0"/>
              <a:t>gjeld + 14 millioner i pensjonsgjeld.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Dovre sin pensjonsgjeld vil gå ned til </a:t>
            </a:r>
            <a:r>
              <a:rPr lang="nb-NO" sz="2400" b="1" dirty="0" smtClean="0"/>
              <a:t>5,5 millioner</a:t>
            </a:r>
            <a:r>
              <a:rPr lang="nb-NO" sz="2400" dirty="0" smtClean="0"/>
              <a:t> i 2020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Lesja sin pensjonsgjeld vil gå ned til </a:t>
            </a:r>
            <a:r>
              <a:rPr lang="nb-NO" sz="2400" b="1" dirty="0" smtClean="0"/>
              <a:t>0</a:t>
            </a:r>
            <a:r>
              <a:rPr lang="nb-NO" sz="2400" dirty="0" smtClean="0"/>
              <a:t> i 2020.</a:t>
            </a:r>
          </a:p>
          <a:p>
            <a:pPr>
              <a:spcBef>
                <a:spcPct val="20000"/>
              </a:spcBef>
            </a:pPr>
            <a:r>
              <a:rPr lang="nb-NO" sz="2400" dirty="0" smtClean="0"/>
              <a:t> </a:t>
            </a:r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081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971600" y="257732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Økonomisk oversikt, fond og gjeld </a:t>
            </a:r>
            <a:endParaRPr lang="nn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43049" y="1357923"/>
            <a:ext cx="8156430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endParaRPr lang="nb-NO" sz="2400" dirty="0" smtClean="0"/>
          </a:p>
          <a:p>
            <a:pPr>
              <a:spcBef>
                <a:spcPct val="20000"/>
              </a:spcBef>
            </a:pPr>
            <a:r>
              <a:rPr lang="nb-NO" sz="2400" b="1" dirty="0" smtClean="0"/>
              <a:t>Større Investeringer: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Dovre skal investere for 50 millioner i VGS i 2016</a:t>
            </a:r>
            <a:r>
              <a:rPr lang="nb-NO" sz="2400" dirty="0"/>
              <a:t> </a:t>
            </a:r>
            <a:r>
              <a:rPr lang="nb-NO" sz="2400" dirty="0" smtClean="0"/>
              <a:t>som vil komme både Lesja og Dovre til nytte.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Avklaring rundt helsehus i en ny kommune vil komme i intensjonsavtalen. 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nb-NO" sz="2400" dirty="0" smtClean="0"/>
              <a:t>Samla investeringer fra økonomiplanen med tilhørende planlagte låneopptak på neste side.</a:t>
            </a:r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72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6" y="199728"/>
            <a:ext cx="936104" cy="10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2987824" y="6518256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169168" y="2577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dirty="0"/>
              <a:t>Økonomisk oversikt</a:t>
            </a:r>
            <a:r>
              <a:rPr lang="nb-NO" dirty="0" smtClean="0"/>
              <a:t>, gjeld </a:t>
            </a:r>
            <a:r>
              <a:rPr lang="nb-NO" dirty="0" err="1" smtClean="0"/>
              <a:t>inkl</a:t>
            </a:r>
            <a:r>
              <a:rPr lang="nb-NO" dirty="0" smtClean="0"/>
              <a:t> investeringer 2016</a:t>
            </a:r>
            <a:endParaRPr lang="nn-NO" dirty="0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3" y="199728"/>
            <a:ext cx="892507" cy="106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kstSylinder 15"/>
          <p:cNvSpPr txBox="1"/>
          <p:nvPr/>
        </p:nvSpPr>
        <p:spPr>
          <a:xfrm>
            <a:off x="235313" y="6381327"/>
            <a:ext cx="8564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nb-NO" dirty="0" smtClean="0"/>
              <a:t>*Justert for avdrag, benyttet langsiktig gjeld fra regnskap.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18" y="1879600"/>
            <a:ext cx="8591562" cy="4113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18" y="1879600"/>
            <a:ext cx="8737037" cy="4113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333" y="3371476"/>
            <a:ext cx="3159441" cy="128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18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24394</TotalTime>
  <Words>896</Words>
  <Application>Microsoft Office PowerPoint</Application>
  <PresentationFormat>Skjermfremvisning (4:3)</PresentationFormat>
  <Paragraphs>147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1" baseType="lpstr">
      <vt:lpstr>Office-tema</vt:lpstr>
      <vt:lpstr>PowerPoint-presentasjon</vt:lpstr>
      <vt:lpstr>Innledning</vt:lpstr>
      <vt:lpstr> Resultat av arbeidsgruppen sitt arbeid </vt:lpstr>
      <vt:lpstr>Økonomisk oversikt Lesja &amp; Dovre</vt:lpstr>
      <vt:lpstr>Økonomisk oversikt drift</vt:lpstr>
      <vt:lpstr>Økonomisk oversikt, historikk</vt:lpstr>
      <vt:lpstr>Økonomisk oversikt, fond og gjeld </vt:lpstr>
      <vt:lpstr>Økonomisk oversikt, fond og gjeld </vt:lpstr>
      <vt:lpstr>Økonomisk oversikt, gjeld inkl investeringer 2016</vt:lpstr>
      <vt:lpstr>Økonomisk oversikt, økonomi</vt:lpstr>
      <vt:lpstr>Forskjeller og likheter Lesja og Dovre</vt:lpstr>
      <vt:lpstr>Måltall kommunebarometeret</vt:lpstr>
      <vt:lpstr>Inntektssystem gulrot og pisk </vt:lpstr>
      <vt:lpstr>Inntektssystem</vt:lpstr>
      <vt:lpstr>Forskjeller Kraftinntekt</vt:lpstr>
      <vt:lpstr>Eiendomsskatt </vt:lpstr>
      <vt:lpstr>Innsparingspotensialet </vt:lpstr>
      <vt:lpstr>Innsparingspotensiale</vt:lpstr>
      <vt:lpstr>Innsparingspotensialet</vt:lpstr>
      <vt:lpstr>Oppsummering Lesja Dovre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Ole Petter Pedersen</dc:creator>
  <cp:lastModifiedBy>Rykhus, Sissel</cp:lastModifiedBy>
  <cp:revision>1322</cp:revision>
  <cp:lastPrinted>2016-02-03T11:09:39Z</cp:lastPrinted>
  <dcterms:created xsi:type="dcterms:W3CDTF">2014-05-16T08:56:12Z</dcterms:created>
  <dcterms:modified xsi:type="dcterms:W3CDTF">2016-05-11T07:13:34Z</dcterms:modified>
</cp:coreProperties>
</file>